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546" r:id="rId2"/>
    <p:sldId id="580" r:id="rId3"/>
    <p:sldId id="588" r:id="rId4"/>
    <p:sldId id="589" r:id="rId5"/>
    <p:sldId id="590" r:id="rId6"/>
    <p:sldId id="591" r:id="rId7"/>
    <p:sldId id="593" r:id="rId8"/>
    <p:sldId id="594" r:id="rId9"/>
    <p:sldId id="596" r:id="rId10"/>
    <p:sldId id="597" r:id="rId11"/>
    <p:sldId id="598" r:id="rId12"/>
    <p:sldId id="599" r:id="rId13"/>
    <p:sldId id="600" r:id="rId14"/>
    <p:sldId id="601" r:id="rId15"/>
    <p:sldId id="602" r:id="rId16"/>
    <p:sldId id="636" r:id="rId17"/>
    <p:sldId id="637" r:id="rId18"/>
    <p:sldId id="612" r:id="rId19"/>
    <p:sldId id="614" r:id="rId20"/>
    <p:sldId id="626" r:id="rId21"/>
    <p:sldId id="627" r:id="rId22"/>
    <p:sldId id="628" r:id="rId23"/>
    <p:sldId id="616" r:id="rId24"/>
    <p:sldId id="607" r:id="rId25"/>
    <p:sldId id="629" r:id="rId26"/>
    <p:sldId id="630" r:id="rId27"/>
    <p:sldId id="631" r:id="rId28"/>
    <p:sldId id="633" r:id="rId29"/>
    <p:sldId id="634" r:id="rId30"/>
    <p:sldId id="618" r:id="rId31"/>
    <p:sldId id="635" r:id="rId32"/>
    <p:sldId id="61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A5A5A5"/>
    <a:srgbClr val="7F7F7F"/>
    <a:srgbClr val="ED7D31"/>
    <a:srgbClr val="FFC000"/>
    <a:srgbClr val="2F5698"/>
    <a:srgbClr val="70AD47"/>
    <a:srgbClr val="2F3783"/>
    <a:srgbClr val="2F4183"/>
    <a:srgbClr val="2F5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6" autoAdjust="0"/>
    <p:restoredTop sz="96192" autoAdjust="0"/>
  </p:normalViewPr>
  <p:slideViewPr>
    <p:cSldViewPr snapToGrid="0">
      <p:cViewPr varScale="1">
        <p:scale>
          <a:sx n="110" d="100"/>
          <a:sy n="110" d="100"/>
        </p:scale>
        <p:origin x="516" y="60"/>
      </p:cViewPr>
      <p:guideLst/>
    </p:cSldViewPr>
  </p:slideViewPr>
  <p:outlineViewPr>
    <p:cViewPr>
      <p:scale>
        <a:sx n="33" d="100"/>
        <a:sy n="33" d="100"/>
      </p:scale>
      <p:origin x="0" y="-27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60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19175-B2E6-4387-9652-35AA1156BAE9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7DA66-9DB0-4514-9804-C57CEAD18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15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32A3A-E1C2-42EA-BDD6-305DAB1834E8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A03FD-669F-475F-B08E-D2CB64605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820548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2962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5008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1618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64515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25567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624082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7829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3787807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34236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54784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0727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428451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9470025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567245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101020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752155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0629858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6357056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472901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4331146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2298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831476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882905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10487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3930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23524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51155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79313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68917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3978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66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6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939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333676" y="356628"/>
            <a:ext cx="11524648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3677" y="825950"/>
            <a:ext cx="11524647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i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43281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3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7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3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9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1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powerpoint.sage-fox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94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Test info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FFC7-5AFF-4374-B478-E246B74FFF8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Picture 13">
            <a:hlinkClick r:id="rId15"/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561" y="6756644"/>
            <a:ext cx="405993" cy="109728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897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  <p:sldLayoutId id="2147483718" r:id="rId13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dl.altera.com/13.1/?edition=web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3648" y="4844915"/>
            <a:ext cx="11172186" cy="1278388"/>
            <a:chOff x="-12700" y="5228207"/>
            <a:chExt cx="12216385" cy="1278388"/>
          </a:xfrm>
        </p:grpSpPr>
        <p:grpSp>
          <p:nvGrpSpPr>
            <p:cNvPr id="13" name="Group 12"/>
            <p:cNvGrpSpPr/>
            <p:nvPr/>
          </p:nvGrpSpPr>
          <p:grpSpPr>
            <a:xfrm>
              <a:off x="-12700" y="5228207"/>
              <a:ext cx="12216385" cy="1278388"/>
              <a:chOff x="0" y="4603464"/>
              <a:chExt cx="12203673" cy="1544683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0" y="4603464"/>
                <a:ext cx="12203672" cy="1544683"/>
              </a:xfrm>
              <a:custGeom>
                <a:avLst/>
                <a:gdLst>
                  <a:gd name="connsiteX0" fmla="*/ 12700 w 12192000"/>
                  <a:gd name="connsiteY0" fmla="*/ 228600 h 2226733"/>
                  <a:gd name="connsiteX1" fmla="*/ 12700 w 12192000"/>
                  <a:gd name="connsiteY1" fmla="*/ 1998133 h 2226733"/>
                  <a:gd name="connsiteX2" fmla="*/ 12179300 w 12192000"/>
                  <a:gd name="connsiteY2" fmla="*/ 1998133 h 2226733"/>
                  <a:gd name="connsiteX3" fmla="*/ 12179300 w 12192000"/>
                  <a:gd name="connsiteY3" fmla="*/ 228600 h 2226733"/>
                  <a:gd name="connsiteX4" fmla="*/ 0 w 12192000"/>
                  <a:gd name="connsiteY4" fmla="*/ 0 h 2226733"/>
                  <a:gd name="connsiteX5" fmla="*/ 12192000 w 12192000"/>
                  <a:gd name="connsiteY5" fmla="*/ 0 h 2226733"/>
                  <a:gd name="connsiteX6" fmla="*/ 12192000 w 12192000"/>
                  <a:gd name="connsiteY6" fmla="*/ 2226733 h 2226733"/>
                  <a:gd name="connsiteX7" fmla="*/ 0 w 12192000"/>
                  <a:gd name="connsiteY7" fmla="*/ 2226733 h 222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2000" h="2226733">
                    <a:moveTo>
                      <a:pt x="12700" y="228600"/>
                    </a:moveTo>
                    <a:lnTo>
                      <a:pt x="12700" y="1998133"/>
                    </a:lnTo>
                    <a:lnTo>
                      <a:pt x="12179300" y="1998133"/>
                    </a:lnTo>
                    <a:lnTo>
                      <a:pt x="12179300" y="228600"/>
                    </a:lnTo>
                    <a:close/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2226733"/>
                    </a:lnTo>
                    <a:lnTo>
                      <a:pt x="0" y="2226733"/>
                    </a:lnTo>
                    <a:close/>
                  </a:path>
                </a:pathLst>
              </a:custGeom>
              <a:solidFill>
                <a:srgbClr val="00B0F0">
                  <a:alpha val="25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5" name="Rounded Rectangle 9"/>
              <p:cNvSpPr/>
              <p:nvPr/>
            </p:nvSpPr>
            <p:spPr>
              <a:xfrm>
                <a:off x="10874" y="4762827"/>
                <a:ext cx="12192799" cy="124850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224" y="5304861"/>
              <a:ext cx="117016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sr-Cyrl-RS" sz="4400" dirty="0">
                  <a:solidFill>
                    <a:schemeClr val="bg1">
                      <a:lumMod val="85000"/>
                    </a:schemeClr>
                  </a:solidFill>
                  <a:cs typeface="Estrangelo Edessa" panose="03080600000000000000" pitchFamily="66" charset="0"/>
                </a:rPr>
                <a:t>Архитектура и организација рачунара</a:t>
              </a:r>
              <a:endParaRPr lang="en-US" sz="4400" dirty="0">
                <a:solidFill>
                  <a:schemeClr val="bg1">
                    <a:lumMod val="85000"/>
                  </a:schemeClr>
                </a:solidFill>
                <a:cs typeface="Estrangelo Edessa" panose="03080600000000000000" pitchFamily="66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0487026" y="5655615"/>
            <a:ext cx="67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8537" y="271136"/>
            <a:ext cx="773723" cy="8768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403657" y="224692"/>
            <a:ext cx="4754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b="1" dirty="0">
                <a:solidFill>
                  <a:schemeClr val="bg1"/>
                </a:solidFill>
              </a:rPr>
              <a:t>Електротехнички факултет</a:t>
            </a:r>
            <a:endParaRPr lang="en-US" b="1" dirty="0">
              <a:solidFill>
                <a:schemeClr val="bg1"/>
              </a:solidFill>
            </a:endParaRP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Универзитет у Београду</a:t>
            </a: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Катедра за рачунарску технику и информатику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8)</a:t>
            </a:r>
            <a:r>
              <a:rPr lang="sr-Cyrl-RS" sz="2800" dirty="0">
                <a:solidFill>
                  <a:schemeClr val="bg1"/>
                </a:solidFill>
              </a:rPr>
              <a:t> Пројекат је креиран и потребно је додати шему у пројекат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Project Navigator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 err="1">
                <a:solidFill>
                  <a:schemeClr val="bg1"/>
                </a:solidFill>
              </a:rPr>
              <a:t>Hierarchy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 err="1">
                <a:solidFill>
                  <a:schemeClr val="bg1"/>
                </a:solidFill>
              </a:rPr>
              <a:t>Files</a:t>
            </a:r>
            <a:r>
              <a:rPr lang="sr-Latn-RS" sz="2800" dirty="0">
                <a:solidFill>
                  <a:schemeClr val="bg1"/>
                </a:solidFill>
              </a:rPr>
              <a:t> (</a:t>
            </a:r>
            <a:r>
              <a:rPr lang="sr-Cyrl-RS" sz="2800" dirty="0">
                <a:solidFill>
                  <a:schemeClr val="bg1"/>
                </a:solidFill>
              </a:rPr>
              <a:t>датотеке укључене у пројекат</a:t>
            </a:r>
            <a:r>
              <a:rPr lang="sr-Latn-RS" sz="2800" dirty="0">
                <a:solidFill>
                  <a:schemeClr val="bg1"/>
                </a:solidFill>
              </a:rPr>
              <a:t>)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10" y="2404189"/>
            <a:ext cx="5311530" cy="28307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Алат за додавање компоненти на шему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Управљање организацијом чипа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87140" y="4625569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Разне врсте компајлирања шеме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7356" y="2594936"/>
            <a:ext cx="1701444" cy="1437417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99415" y="2690640"/>
            <a:ext cx="3467458" cy="2924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5293" y="2545761"/>
            <a:ext cx="2612363" cy="194054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24219" y="3618450"/>
            <a:ext cx="1701444" cy="1437417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87140" y="5109495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Разне поруке – логови система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39722" y="4431916"/>
            <a:ext cx="5647417" cy="102862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5127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22" grpId="1"/>
      <p:bldP spid="10" grpId="0"/>
      <p:bldP spid="10" grpId="1"/>
      <p:bldP spid="11" grpId="0"/>
      <p:bldP spid="11" grpId="1"/>
      <p:bldP spid="12" grpId="0"/>
      <p:bldP spid="12" grpId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9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716390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Отварање пројекта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File &gt; Open Project … (Ctrl + J)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Екстензија пројекта је 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r>
              <a:rPr lang="en-US" sz="2800" dirty="0" err="1">
                <a:solidFill>
                  <a:schemeClr val="bg1"/>
                </a:solidFill>
              </a:rPr>
              <a:t>qpf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току коришћења </a:t>
            </a:r>
            <a:r>
              <a:rPr lang="en-US" sz="2800" dirty="0" err="1">
                <a:solidFill>
                  <a:schemeClr val="bg1"/>
                </a:solidFill>
              </a:rPr>
              <a:t>Quartus</a:t>
            </a:r>
            <a:r>
              <a:rPr lang="en-US" sz="2800" dirty="0">
                <a:solidFill>
                  <a:schemeClr val="bg1"/>
                </a:solidFill>
              </a:rPr>
              <a:t>-a,</a:t>
            </a:r>
            <a:r>
              <a:rPr lang="sr-Cyrl-RS" sz="2800" dirty="0">
                <a:solidFill>
                  <a:schemeClr val="bg1"/>
                </a:solidFill>
              </a:rPr>
              <a:t> алат прави додатне датотеке/директоријуме</a:t>
            </a: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Унутар директоријума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output_files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налази се генерисани фајлови – резултат компајлирања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Алат има могућност праћења историје генерисаних фајлове, па некада може доћи до неочекиваних грешака.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    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Решење</a:t>
            </a:r>
            <a:r>
              <a:rPr lang="sr-Cyrl-RS" sz="2800" dirty="0">
                <a:solidFill>
                  <a:schemeClr val="bg1"/>
                </a:solidFill>
              </a:rPr>
              <a:t>: </a:t>
            </a:r>
            <a:r>
              <a:rPr lang="sr-Latn-RS" sz="2800" dirty="0">
                <a:solidFill>
                  <a:schemeClr val="bg1"/>
                </a:solidFill>
              </a:rPr>
              <a:t>Project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&gt; Clean Project – </a:t>
            </a:r>
            <a:r>
              <a:rPr lang="sr-Cyrl-RS" sz="2800" dirty="0">
                <a:solidFill>
                  <a:schemeClr val="bg1"/>
                </a:solidFill>
              </a:rPr>
              <a:t>брисање аутоматски генерисаних 						    датотека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69637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67196" y="2087109"/>
            <a:ext cx="2383436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Прављење пројекта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283674" y="2087109"/>
            <a:ext cx="2383436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Додавање и цртање шема</a:t>
            </a:r>
            <a:endParaRPr lang="en-US" sz="2000" b="1" dirty="0"/>
          </a:p>
        </p:txBody>
      </p:sp>
      <p:sp>
        <p:nvSpPr>
          <p:cNvPr id="11" name="Oval 10"/>
          <p:cNvSpPr/>
          <p:nvPr/>
        </p:nvSpPr>
        <p:spPr>
          <a:xfrm>
            <a:off x="6114151" y="2087109"/>
            <a:ext cx="2658374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Снимање шема</a:t>
            </a:r>
            <a:r>
              <a:rPr lang="en-US" sz="2000" b="1" dirty="0"/>
              <a:t>/</a:t>
            </a:r>
            <a:r>
              <a:rPr lang="sr-Cyrl-RS" sz="2000" b="1" dirty="0"/>
              <a:t>пројекта</a:t>
            </a:r>
            <a:endParaRPr lang="en-US" sz="2000" b="1" dirty="0"/>
          </a:p>
        </p:txBody>
      </p:sp>
      <p:cxnSp>
        <p:nvCxnSpPr>
          <p:cNvPr id="4" name="Straight Arrow Connector 3"/>
          <p:cNvCxnSpPr>
            <a:stCxn id="10" idx="6"/>
          </p:cNvCxnSpPr>
          <p:nvPr/>
        </p:nvCxnSpPr>
        <p:spPr>
          <a:xfrm>
            <a:off x="5667110" y="2619260"/>
            <a:ext cx="4756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" idx="6"/>
            <a:endCxn id="10" idx="2"/>
          </p:cNvCxnSpPr>
          <p:nvPr/>
        </p:nvCxnSpPr>
        <p:spPr>
          <a:xfrm>
            <a:off x="2850632" y="2619260"/>
            <a:ext cx="433042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1" idx="4"/>
            <a:endCxn id="10" idx="4"/>
          </p:cNvCxnSpPr>
          <p:nvPr/>
        </p:nvCxnSpPr>
        <p:spPr>
          <a:xfrm rot="5400000">
            <a:off x="5959365" y="1667438"/>
            <a:ext cx="12700" cy="2967946"/>
          </a:xfrm>
          <a:prstGeom prst="bentConnector3">
            <a:avLst>
              <a:gd name="adj1" fmla="val 4275000"/>
            </a:avLst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6"/>
            <a:endCxn id="54" idx="2"/>
          </p:cNvCxnSpPr>
          <p:nvPr/>
        </p:nvCxnSpPr>
        <p:spPr>
          <a:xfrm>
            <a:off x="8772525" y="2619260"/>
            <a:ext cx="330311" cy="635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9102836" y="2093459"/>
            <a:ext cx="2604484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Compile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67196" y="4313378"/>
            <a:ext cx="8529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Проблем: </a:t>
            </a:r>
            <a:r>
              <a:rPr lang="sr-Cyrl-RS" sz="2800" dirty="0">
                <a:solidFill>
                  <a:schemeClr val="bg1"/>
                </a:solidFill>
              </a:rPr>
              <a:t>Више шема. Која је главна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Решење:   </a:t>
            </a:r>
            <a:r>
              <a:rPr lang="sr-Cyrl-RS" sz="2800" dirty="0">
                <a:solidFill>
                  <a:schemeClr val="bg1"/>
                </a:solidFill>
              </a:rPr>
              <a:t>Постављање једне шеме 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Top-Level Entity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sr-Cyrl-RS" sz="2800" dirty="0">
              <a:solidFill>
                <a:schemeClr val="bg1"/>
              </a:solidFill>
            </a:endParaRPr>
          </a:p>
          <a:p>
            <a:r>
              <a:rPr lang="sr-Cyrl-RS" sz="2800" dirty="0">
                <a:solidFill>
                  <a:schemeClr val="bg1"/>
                </a:solidFill>
              </a:rPr>
              <a:t>	        Шема са истим именом као и пројекат, 		        подразумевано се сматра 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Top-Level Entity</a:t>
            </a:r>
            <a:r>
              <a:rPr lang="sr-Cyrl-RS" sz="2800" dirty="0">
                <a:solidFill>
                  <a:schemeClr val="bg1"/>
                </a:solidFill>
              </a:rPr>
              <a:t>.</a:t>
            </a:r>
          </a:p>
          <a:p>
            <a:r>
              <a:rPr lang="sr-Cyrl-RS" sz="2800" dirty="0">
                <a:solidFill>
                  <a:schemeClr val="bg1"/>
                </a:solidFill>
              </a:rPr>
              <a:t>	        Може да се промени.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9102835" y="3922348"/>
            <a:ext cx="2604485" cy="153437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Спуштање генерисаног фајла на плочицу</a:t>
            </a:r>
            <a:endParaRPr lang="en-US" sz="2000" b="1" dirty="0"/>
          </a:p>
        </p:txBody>
      </p:sp>
      <p:cxnSp>
        <p:nvCxnSpPr>
          <p:cNvPr id="58" name="Straight Arrow Connector 57"/>
          <p:cNvCxnSpPr>
            <a:stCxn id="54" idx="4"/>
            <a:endCxn id="57" idx="0"/>
          </p:cNvCxnSpPr>
          <p:nvPr/>
        </p:nvCxnSpPr>
        <p:spPr>
          <a:xfrm>
            <a:off x="10405078" y="3157761"/>
            <a:ext cx="0" cy="764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75610" y="1360341"/>
            <a:ext cx="11716390" cy="55817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Процес спуштања компајлираног пројекта на плочицу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06239" y="3277101"/>
            <a:ext cx="1768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dirty="0">
                <a:solidFill>
                  <a:schemeClr val="bg1"/>
                </a:solidFill>
              </a:rPr>
              <a:t>још шема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96883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2" grpId="0" animBg="1"/>
      <p:bldP spid="10" grpId="0" animBg="1"/>
      <p:bldP spid="11" grpId="0" animBg="1"/>
      <p:bldP spid="54" grpId="0" animBg="1"/>
      <p:bldP spid="55" grpId="0"/>
      <p:bldP spid="57" grpId="0" animBg="1"/>
      <p:bldP spid="66" grpId="0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9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Постављање шеме за </a:t>
            </a:r>
            <a:r>
              <a:rPr lang="en-US" sz="2800" dirty="0">
                <a:solidFill>
                  <a:schemeClr val="bg1"/>
                </a:solidFill>
              </a:rPr>
              <a:t>Top-Level Entity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71369" y="2185481"/>
            <a:ext cx="5146795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Project Navigator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 err="1">
                <a:solidFill>
                  <a:schemeClr val="bg1"/>
                </a:solidFill>
              </a:rPr>
              <a:t>Files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Изабрани фајл</a:t>
            </a:r>
            <a:r>
              <a:rPr lang="en-US" sz="2800" dirty="0">
                <a:solidFill>
                  <a:schemeClr val="bg1"/>
                </a:solidFill>
              </a:rPr>
              <a:t> &gt; </a:t>
            </a:r>
            <a:r>
              <a:rPr lang="sr-Cyrl-RS" sz="2800" dirty="0">
                <a:solidFill>
                  <a:schemeClr val="bg1"/>
                </a:solidFill>
              </a:rPr>
              <a:t>десни клик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Set as Top-</a:t>
            </a:r>
            <a:r>
              <a:rPr lang="sr-Latn-RS" sz="2800" dirty="0" err="1">
                <a:solidFill>
                  <a:schemeClr val="accent1">
                    <a:lumMod val="75000"/>
                  </a:schemeClr>
                </a:solidFill>
              </a:rPr>
              <a:t>Level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sz="2800" dirty="0" err="1">
                <a:solidFill>
                  <a:schemeClr val="accent1">
                    <a:lumMod val="75000"/>
                  </a:schemeClr>
                </a:solidFill>
              </a:rPr>
              <a:t>Entity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sr-Latn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792" y="2185481"/>
            <a:ext cx="3343275" cy="2924175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1687230" y="3237875"/>
            <a:ext cx="2888291" cy="677740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42517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2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Пример 1 –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Направити шему која треба да упали</a:t>
            </a:r>
            <a:r>
              <a:rPr lang="sr-Latn-RS" sz="2800" dirty="0">
                <a:solidFill>
                  <a:schemeClr val="bg1"/>
                </a:solidFill>
              </a:rPr>
              <a:t>/</a:t>
            </a:r>
            <a:r>
              <a:rPr lang="sr-Cyrl-RS" sz="2800" dirty="0">
                <a:solidFill>
                  <a:schemeClr val="bg1"/>
                </a:solidFill>
              </a:rPr>
              <a:t>угаси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  <a:r>
              <a:rPr lang="sr-Cyrl-RS" sz="2800" dirty="0">
                <a:solidFill>
                  <a:schemeClr val="bg1"/>
                </a:solidFill>
              </a:rPr>
              <a:t>0</a:t>
            </a:r>
            <a:r>
              <a:rPr lang="en-US" sz="2800" dirty="0">
                <a:solidFill>
                  <a:schemeClr val="bg1"/>
                </a:solidFill>
              </a:rPr>
              <a:t>, </a:t>
            </a:r>
            <a:r>
              <a:rPr lang="sr-Cyrl-RS" sz="2800" dirty="0">
                <a:solidFill>
                  <a:schemeClr val="bg1"/>
                </a:solidFill>
              </a:rPr>
              <a:t>на основу положаја прекидача </a:t>
            </a:r>
            <a:r>
              <a:rPr lang="en-US" sz="2800" dirty="0">
                <a:solidFill>
                  <a:schemeClr val="bg1"/>
                </a:solidFill>
              </a:rPr>
              <a:t>SW0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Спустити шему на плочицу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DE0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1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27356" y="1330360"/>
            <a:ext cx="4124917" cy="505774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Штампана плоча </a:t>
            </a:r>
            <a:r>
              <a:rPr lang="en-US" sz="2400" dirty="0">
                <a:solidFill>
                  <a:schemeClr val="bg1"/>
                </a:solidFill>
              </a:rPr>
              <a:t>DE0</a:t>
            </a:r>
            <a:r>
              <a:rPr lang="sr-Cyrl-RS" sz="2400" dirty="0">
                <a:solidFill>
                  <a:schemeClr val="bg1"/>
                </a:solidFill>
              </a:rPr>
              <a:t>: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1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274" y="1139723"/>
            <a:ext cx="7658738" cy="5137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8" y="1789231"/>
            <a:ext cx="3768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Компоненте које ћемо користити на овом курсу: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Power ON/OFF Switch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USB Blaster Connector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50 </a:t>
            </a:r>
            <a:r>
              <a:rPr lang="en-US" sz="2400" dirty="0" err="1">
                <a:solidFill>
                  <a:schemeClr val="bg1"/>
                </a:solidFill>
              </a:rPr>
              <a:t>Mhz</a:t>
            </a:r>
            <a:r>
              <a:rPr lang="en-US" sz="2400" dirty="0">
                <a:solidFill>
                  <a:schemeClr val="bg1"/>
                </a:solidFill>
              </a:rPr>
              <a:t> Oscillator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Cyclone III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EP3C16F484C6</a:t>
            </a: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Push/Button Switches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LED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Slide Switches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7 – Segment Display</a:t>
            </a:r>
            <a:endParaRPr lang="sr-Cyrl-R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27356" y="1330360"/>
            <a:ext cx="4124917" cy="505774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Штампана плоча </a:t>
            </a:r>
            <a:r>
              <a:rPr lang="en-US" sz="2400" dirty="0">
                <a:solidFill>
                  <a:schemeClr val="bg1"/>
                </a:solidFill>
              </a:rPr>
              <a:t>DE0</a:t>
            </a:r>
            <a:r>
              <a:rPr lang="sr-Cyrl-RS" sz="2400" dirty="0">
                <a:solidFill>
                  <a:schemeClr val="bg1"/>
                </a:solidFill>
              </a:rPr>
              <a:t>: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1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274" y="1139723"/>
            <a:ext cx="7658738" cy="51370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5725" y="1819331"/>
            <a:ext cx="40570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Остале компоненте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Triple 4 – bit VGA DAC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PS/2 Port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SD Card Socket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RS – 232 Interface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Expansion Headers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FLASH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89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27356" y="1330360"/>
            <a:ext cx="4124917" cy="505774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Штампана плоча </a:t>
            </a:r>
            <a:r>
              <a:rPr lang="en-US" sz="2400" dirty="0">
                <a:solidFill>
                  <a:schemeClr val="bg1"/>
                </a:solidFill>
              </a:rPr>
              <a:t>DE0</a:t>
            </a:r>
            <a:r>
              <a:rPr lang="sr-Cyrl-RS" sz="2400" dirty="0">
                <a:solidFill>
                  <a:schemeClr val="bg1"/>
                </a:solidFill>
              </a:rPr>
              <a:t>: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1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274" y="1139723"/>
            <a:ext cx="7658738" cy="51370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5725" y="1819331"/>
            <a:ext cx="40570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Остале компоненте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Triple 4 – bit VGA DAC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PS/2 Port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SD Card Socket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RS – 232 Interface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Expansion Headers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FLASH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57188" y="4872038"/>
            <a:ext cx="3768372" cy="140472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/>
              <a:t>НЕ МЕЊАТИ </a:t>
            </a:r>
            <a:r>
              <a:rPr lang="en-US" b="1" dirty="0"/>
              <a:t>RUN/PROG </a:t>
            </a:r>
            <a:r>
              <a:rPr lang="sr-Cyrl-RS" b="1" dirty="0"/>
              <a:t>ПРЕКИДАЧ</a:t>
            </a:r>
            <a:endParaRPr lang="en-US" b="1" dirty="0"/>
          </a:p>
          <a:p>
            <a:pPr algn="ctr"/>
            <a:r>
              <a:rPr lang="sr-Cyrl-RS" b="1" dirty="0"/>
              <a:t>РУЧКИЦА НА: </a:t>
            </a:r>
            <a:r>
              <a:rPr lang="en-US" b="1" dirty="0"/>
              <a:t>RUN</a:t>
            </a:r>
            <a:endParaRPr lang="sr-Cyrl-RS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971286" y="5286376"/>
            <a:ext cx="1315089" cy="185737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19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компоненти на шему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логички елементи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 err="1">
                <a:solidFill>
                  <a:schemeClr val="bg1"/>
                </a:solidFill>
              </a:rPr>
              <a:t>пинови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сигнали</a:t>
            </a: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766" y="2528168"/>
            <a:ext cx="6522259" cy="39689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666582" y="2528168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3" idx="1"/>
          </p:cNvCxnSpPr>
          <p:nvPr/>
        </p:nvCxnSpPr>
        <p:spPr>
          <a:xfrm>
            <a:off x="4335127" y="2000220"/>
            <a:ext cx="2395973" cy="592400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021408" y="2509234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00350" y="2357047"/>
            <a:ext cx="4235346" cy="39157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512028" y="2523522"/>
            <a:ext cx="2316652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endCxn id="23" idx="2"/>
          </p:cNvCxnSpPr>
          <p:nvPr/>
        </p:nvCxnSpPr>
        <p:spPr>
          <a:xfrm flipV="1">
            <a:off x="2772936" y="2743574"/>
            <a:ext cx="4739092" cy="88137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0663" y="3911930"/>
            <a:ext cx="770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Комбинационе компоненте (</a:t>
            </a:r>
            <a:r>
              <a:rPr lang="en-US" sz="2000" dirty="0">
                <a:solidFill>
                  <a:schemeClr val="bg1"/>
                </a:solidFill>
              </a:rPr>
              <a:t>AND, OR, XOR, NAND, NOR…)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Стандардни комбинациони модули (</a:t>
            </a:r>
            <a:r>
              <a:rPr lang="en-US" sz="2000" dirty="0">
                <a:solidFill>
                  <a:schemeClr val="bg1"/>
                </a:solidFill>
              </a:rPr>
              <a:t>CD, DC, MX, DMX</a:t>
            </a:r>
            <a:r>
              <a:rPr lang="sr-Cyrl-RS" sz="2000" dirty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ADD…)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Секвенцијалне компоненте </a:t>
            </a:r>
            <a:r>
              <a:rPr lang="en-US" sz="2000" dirty="0">
                <a:solidFill>
                  <a:schemeClr val="bg1"/>
                </a:solidFill>
              </a:rPr>
              <a:t>(</a:t>
            </a:r>
            <a:r>
              <a:rPr lang="sr-Cyrl-RS" sz="2000" dirty="0" err="1">
                <a:solidFill>
                  <a:schemeClr val="bg1"/>
                </a:solidFill>
              </a:rPr>
              <a:t>флип</a:t>
            </a:r>
            <a:r>
              <a:rPr lang="sr-Cyrl-RS" sz="2000" dirty="0">
                <a:solidFill>
                  <a:schemeClr val="bg1"/>
                </a:solidFill>
              </a:rPr>
              <a:t> </a:t>
            </a:r>
            <a:r>
              <a:rPr lang="sr-Cyrl-RS" sz="2000" dirty="0" err="1">
                <a:solidFill>
                  <a:schemeClr val="bg1"/>
                </a:solidFill>
              </a:rPr>
              <a:t>флопови</a:t>
            </a:r>
            <a:r>
              <a:rPr lang="sr-Cyrl-RS" sz="2000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Стандардни секвенцијални модули (регистар, бројач, меморија…)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--------------------------------------------------------------------------------------------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accent1">
                    <a:lumMod val="75000"/>
                  </a:schemeClr>
                </a:solidFill>
              </a:rPr>
              <a:t>Раније направљени модули корисника </a:t>
            </a:r>
            <a:r>
              <a:rPr lang="sr-Cyrl-RS" sz="2000" dirty="0">
                <a:solidFill>
                  <a:schemeClr val="bg1"/>
                </a:solidFill>
              </a:rPr>
              <a:t>!!!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2512" y="3070679"/>
            <a:ext cx="694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 PIN – </a:t>
            </a:r>
            <a:r>
              <a:rPr lang="sr-Cyrl-RS" sz="2000" dirty="0">
                <a:solidFill>
                  <a:schemeClr val="bg1"/>
                </a:solidFill>
              </a:rPr>
              <a:t>улазни </a:t>
            </a:r>
            <a:r>
              <a:rPr lang="sr-Cyrl-RS" sz="2000" dirty="0" err="1">
                <a:solidFill>
                  <a:schemeClr val="bg1"/>
                </a:solidFill>
              </a:rPr>
              <a:t>пин</a:t>
            </a:r>
            <a:r>
              <a:rPr lang="sr-Cyrl-RS" sz="2000" dirty="0">
                <a:solidFill>
                  <a:schemeClr val="bg1"/>
                </a:solidFill>
              </a:rPr>
              <a:t> (</a:t>
            </a:r>
            <a:r>
              <a:rPr lang="sr-Cyrl-RS" sz="2000" dirty="0" err="1">
                <a:solidFill>
                  <a:schemeClr val="bg1"/>
                </a:solidFill>
              </a:rPr>
              <a:t>дугмићи</a:t>
            </a:r>
            <a:r>
              <a:rPr lang="sr-Cyrl-RS" sz="2000" dirty="0">
                <a:solidFill>
                  <a:schemeClr val="bg1"/>
                </a:solidFill>
              </a:rPr>
              <a:t>, прекидачи, </a:t>
            </a:r>
            <a:r>
              <a:rPr lang="en-US" sz="2000" dirty="0">
                <a:solidFill>
                  <a:schemeClr val="bg1"/>
                </a:solidFill>
              </a:rPr>
              <a:t>SD </a:t>
            </a:r>
            <a:r>
              <a:rPr lang="sr-Cyrl-RS" sz="2000" dirty="0">
                <a:solidFill>
                  <a:schemeClr val="bg1"/>
                </a:solidFill>
              </a:rPr>
              <a:t>картица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sr-Cyrl-RS" sz="2000" dirty="0">
                <a:solidFill>
                  <a:schemeClr val="bg1"/>
                </a:solidFill>
              </a:rPr>
              <a:t>…)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OUT PIN – </a:t>
            </a:r>
            <a:r>
              <a:rPr lang="sr-Cyrl-RS" sz="2000" dirty="0">
                <a:solidFill>
                  <a:schemeClr val="bg1"/>
                </a:solidFill>
              </a:rPr>
              <a:t>излазни </a:t>
            </a:r>
            <a:r>
              <a:rPr lang="sr-Cyrl-RS" sz="2000" dirty="0" err="1">
                <a:solidFill>
                  <a:schemeClr val="bg1"/>
                </a:solidFill>
              </a:rPr>
              <a:t>пин</a:t>
            </a:r>
            <a:r>
              <a:rPr lang="sr-Cyrl-RS" sz="2000" dirty="0">
                <a:solidFill>
                  <a:schemeClr val="bg1"/>
                </a:solidFill>
              </a:rPr>
              <a:t> (</a:t>
            </a:r>
            <a:r>
              <a:rPr lang="en-US" sz="2000" dirty="0">
                <a:solidFill>
                  <a:schemeClr val="bg1"/>
                </a:solidFill>
              </a:rPr>
              <a:t>LED, Display, 7 segment display, VGA, …)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15070" y="1709461"/>
            <a:ext cx="251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1"/>
                </a:solidFill>
              </a:rPr>
              <a:t>Класичан сигнал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BUS </a:t>
            </a:r>
            <a:r>
              <a:rPr lang="sr-Cyrl-RS" dirty="0">
                <a:solidFill>
                  <a:schemeClr val="bg1"/>
                </a:solidFill>
              </a:rPr>
              <a:t>сигнал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3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3" grpId="0" animBg="1"/>
      <p:bldP spid="13" grpId="1" animBg="1"/>
      <p:bldP spid="18" grpId="0" animBg="1"/>
      <p:bldP spid="18" grpId="1" animBg="1"/>
      <p:bldP spid="23" grpId="0" animBg="1"/>
      <p:bldP spid="26" grpId="0"/>
      <p:bldP spid="26" grpId="1"/>
      <p:bldP spid="29" grpId="0"/>
      <p:bldP spid="29" grpId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логичког елемента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 </a:t>
            </a:r>
            <a:r>
              <a:rPr lang="sr-Cyrl-RS" sz="2800" dirty="0">
                <a:solidFill>
                  <a:schemeClr val="bg1"/>
                </a:solidFill>
              </a:rPr>
              <a:t>Начин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Изабрати: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primitives&gt; logic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and – and2, and3, …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or – or2, or3, …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….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II</a:t>
            </a:r>
            <a:r>
              <a:rPr lang="sr-Cyrl-RS" sz="2800" dirty="0">
                <a:solidFill>
                  <a:schemeClr val="bg1"/>
                </a:solidFill>
              </a:rPr>
              <a:t> Начин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	</a:t>
            </a:r>
            <a:r>
              <a:rPr lang="sr-Cyrl-RS" sz="2400" dirty="0">
                <a:solidFill>
                  <a:schemeClr val="bg1"/>
                </a:solidFill>
              </a:rPr>
              <a:t>Откуцати назив компоненте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 err="1">
                <a:solidFill>
                  <a:schemeClr val="bg1"/>
                </a:solidFill>
              </a:rPr>
              <a:t>Пинови</a:t>
            </a:r>
            <a:r>
              <a:rPr lang="sr-Cyrl-RS" sz="2400" dirty="0">
                <a:solidFill>
                  <a:schemeClr val="bg1"/>
                </a:solidFill>
              </a:rPr>
              <a:t>: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primitives&gt;</a:t>
            </a:r>
            <a:r>
              <a:rPr lang="sr-Cyrl-R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pin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837" y="1899587"/>
            <a:ext cx="6353175" cy="3722309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4600575" y="4371975"/>
            <a:ext cx="1057275" cy="51435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58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Садржај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29929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Инсталација алата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Прављење пројекта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шеме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Top-</a:t>
            </a:r>
            <a:r>
              <a:rPr lang="sr-Latn-RS" sz="2800" dirty="0" err="1">
                <a:solidFill>
                  <a:schemeClr val="bg1"/>
                </a:solidFill>
              </a:rPr>
              <a:t>Level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Entity</a:t>
            </a: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Пример –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логичких елемената и пинова на шему</a:t>
            </a:r>
            <a:endParaRPr lang="en-US" sz="2800" dirty="0">
              <a:solidFill>
                <a:schemeClr val="bg1"/>
              </a:solidFill>
            </a:endParaRP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Pin Planner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0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12" name="Round Same Side Corner Rectangle 11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75610" y="1330360"/>
            <a:ext cx="6384082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10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излазна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Активна вредност: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Компонента светли у активном стању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478" y="1330360"/>
            <a:ext cx="4922736" cy="481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0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16" name="Round Same Side Corner Rectangle 15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Прекидачи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75610" y="1330360"/>
            <a:ext cx="459783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10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улазна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зависности од позиције генерише се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 </a:t>
            </a:r>
            <a:r>
              <a:rPr lang="sr-Cyrl-RS" sz="2800" dirty="0">
                <a:solidFill>
                  <a:schemeClr val="bg1"/>
                </a:solidFill>
              </a:rPr>
              <a:t>и логичка нула (0</a:t>
            </a:r>
            <a:r>
              <a:rPr lang="en-US" sz="2800" dirty="0">
                <a:solidFill>
                  <a:schemeClr val="bg1"/>
                </a:solidFill>
              </a:rPr>
              <a:t> 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112" y="3173909"/>
            <a:ext cx="6695221" cy="30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5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" name="Round Same Side Corner Rectangle 3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 err="1">
                  <a:solidFill>
                    <a:schemeClr val="bg1"/>
                  </a:solidFill>
                </a:rPr>
                <a:t>Дугмићи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75610" y="1330360"/>
            <a:ext cx="5904271" cy="482518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3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улазна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притиснутим стању </a:t>
            </a:r>
            <a:r>
              <a:rPr lang="sr-Cyrl-RS" sz="2800" dirty="0" err="1">
                <a:solidFill>
                  <a:schemeClr val="bg1"/>
                </a:solidFill>
              </a:rPr>
              <a:t>дугмића</a:t>
            </a:r>
            <a:r>
              <a:rPr lang="sr-Cyrl-RS" sz="2800" dirty="0">
                <a:solidFill>
                  <a:schemeClr val="bg1"/>
                </a:solidFill>
              </a:rPr>
              <a:t> генерише се логичка нула (0</a:t>
            </a:r>
            <a:r>
              <a:rPr lang="en-US" sz="2800" dirty="0">
                <a:solidFill>
                  <a:schemeClr val="bg1"/>
                </a:solidFill>
              </a:rPr>
              <a:t> V)</a:t>
            </a:r>
            <a:r>
              <a:rPr lang="sr-Cyrl-RS" sz="2800" dirty="0">
                <a:solidFill>
                  <a:schemeClr val="bg1"/>
                </a:solidFill>
              </a:rPr>
              <a:t>, док се у отпуштеном стању генерише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</a:t>
            </a:r>
            <a:r>
              <a:rPr lang="sr-Cyrl-RS" sz="2800" dirty="0" err="1">
                <a:solidFill>
                  <a:schemeClr val="bg1"/>
                </a:solidFill>
              </a:rPr>
              <a:t>дугмићима</a:t>
            </a:r>
            <a:r>
              <a:rPr lang="sr-Cyrl-RS" sz="2800" dirty="0">
                <a:solidFill>
                  <a:schemeClr val="bg1"/>
                </a:solidFill>
              </a:rPr>
              <a:t> се налази </a:t>
            </a:r>
            <a:r>
              <a:rPr lang="sr-Cyrl-RS" sz="2800" dirty="0" err="1">
                <a:solidFill>
                  <a:schemeClr val="bg1"/>
                </a:solidFill>
              </a:rPr>
              <a:t>Шмитово</a:t>
            </a:r>
            <a:r>
              <a:rPr lang="sr-Cyrl-RS" sz="2800" dirty="0">
                <a:solidFill>
                  <a:schemeClr val="bg1"/>
                </a:solidFill>
              </a:rPr>
              <a:t> коло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681" y="1306489"/>
            <a:ext cx="5202519" cy="484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Извршити </a:t>
            </a:r>
            <a:r>
              <a:rPr lang="en-US" sz="2800" dirty="0">
                <a:solidFill>
                  <a:schemeClr val="bg1"/>
                </a:solidFill>
              </a:rPr>
              <a:t>compile: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Како шема зна који </a:t>
            </a:r>
            <a:r>
              <a:rPr lang="sr-Cyrl-RS" sz="2800" dirty="0" err="1">
                <a:solidFill>
                  <a:schemeClr val="bg1"/>
                </a:solidFill>
              </a:rPr>
              <a:t>пин</a:t>
            </a:r>
            <a:r>
              <a:rPr lang="sr-Cyrl-RS" sz="2800" dirty="0">
                <a:solidFill>
                  <a:schemeClr val="bg1"/>
                </a:solidFill>
              </a:rPr>
              <a:t> представља коју </a:t>
            </a:r>
            <a:r>
              <a:rPr lang="sr-Latn-RS" sz="2800" dirty="0">
                <a:solidFill>
                  <a:schemeClr val="bg1"/>
                </a:solidFill>
              </a:rPr>
              <a:t>(</a:t>
            </a:r>
            <a:r>
              <a:rPr lang="sr-Cyrl-RS" sz="2800" dirty="0">
                <a:solidFill>
                  <a:schemeClr val="bg1"/>
                </a:solidFill>
              </a:rPr>
              <a:t>физичку</a:t>
            </a:r>
            <a:r>
              <a:rPr lang="sr-Latn-R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компоненту на плочици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baseline="-250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PinPlanner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Документација</a:t>
            </a:r>
            <a:r>
              <a:rPr lang="sr-Latn-RS" sz="2800" dirty="0">
                <a:solidFill>
                  <a:schemeClr val="bg1"/>
                </a:solidFill>
              </a:rPr>
              <a:t>: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Latn-RS" sz="2800" dirty="0">
                <a:solidFill>
                  <a:schemeClr val="bg1"/>
                </a:solidFill>
              </a:rPr>
              <a:t>	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DE0_User_manual.pdf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Поновно извршити </a:t>
            </a:r>
            <a:r>
              <a:rPr lang="en-US" sz="2800" dirty="0">
                <a:solidFill>
                  <a:schemeClr val="bg1"/>
                </a:solidFill>
              </a:rPr>
              <a:t>compile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Спустити генерисане датотеке на чип</a:t>
            </a:r>
            <a:endParaRPr lang="sr-Latn-R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3524" y="3003551"/>
            <a:ext cx="5906501" cy="11750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3838" y="1443038"/>
            <a:ext cx="2667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комбинациону мрежу која </a:t>
            </a:r>
            <a:r>
              <a:rPr lang="sr-Cyrl-RS" sz="2800">
                <a:solidFill>
                  <a:schemeClr val="bg1"/>
                </a:solidFill>
              </a:rPr>
              <a:t>има два </a:t>
            </a:r>
            <a:r>
              <a:rPr lang="sr-Cyrl-RS" sz="2800" dirty="0">
                <a:solidFill>
                  <a:schemeClr val="bg1"/>
                </a:solidFill>
              </a:rPr>
              <a:t>улаза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0 </a:t>
            </a:r>
            <a:r>
              <a:rPr lang="sr-Cyrl-RS" sz="2800" dirty="0">
                <a:solidFill>
                  <a:schemeClr val="bg1"/>
                </a:solidFill>
              </a:rPr>
              <a:t> и један излаз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r>
              <a:rPr lang="sr-Cyrl-RS" sz="2800" dirty="0">
                <a:solidFill>
                  <a:schemeClr val="bg1"/>
                </a:solidFill>
              </a:rPr>
              <a:t> Ова мрежа представља: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baseline="-250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a)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sr-Cyrl-RS" sz="2800" dirty="0">
                <a:solidFill>
                  <a:schemeClr val="bg1"/>
                </a:solidFill>
              </a:rPr>
              <a:t>коло</a:t>
            </a:r>
            <a:r>
              <a:rPr lang="en-US" sz="2800" dirty="0">
                <a:solidFill>
                  <a:schemeClr val="bg1"/>
                </a:solidFill>
              </a:rPr>
              <a:t>; 	</a:t>
            </a: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елементе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б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OR </a:t>
            </a:r>
            <a:r>
              <a:rPr lang="sr-Cyrl-RS" sz="2800" dirty="0">
                <a:solidFill>
                  <a:schemeClr val="bg1"/>
                </a:solidFill>
              </a:rPr>
              <a:t>коло</a:t>
            </a:r>
            <a:r>
              <a:rPr lang="en-US" sz="2800" dirty="0">
                <a:solidFill>
                  <a:schemeClr val="bg1"/>
                </a:solidFill>
              </a:rPr>
              <a:t>; 	</a:t>
            </a: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елементе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Потребно је повезати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на прекидаче </a:t>
            </a:r>
            <a:r>
              <a:rPr lang="en-US" sz="2800" dirty="0">
                <a:solidFill>
                  <a:schemeClr val="bg1"/>
                </a:solidFill>
              </a:rPr>
              <a:t>SW1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bg1"/>
                </a:solidFill>
              </a:rPr>
              <a:t>SW0</a:t>
            </a:r>
            <a:r>
              <a:rPr lang="sr-Cyrl-RS" sz="2800" dirty="0">
                <a:solidFill>
                  <a:schemeClr val="bg1"/>
                </a:solidFill>
              </a:rPr>
              <a:t>, излаз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повезати на </a:t>
            </a:r>
            <a:r>
              <a:rPr lang="en-US" sz="2800" dirty="0">
                <a:solidFill>
                  <a:schemeClr val="bg1"/>
                </a:solidFill>
              </a:rPr>
              <a:t>LED0.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1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8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7356" y="-21594"/>
            <a:ext cx="3839959" cy="613385"/>
            <a:chOff x="127357" y="-6354"/>
            <a:chExt cx="2524868" cy="613385"/>
          </a:xfrm>
        </p:grpSpPr>
        <p:sp>
          <p:nvSpPr>
            <p:cNvPr id="4" name="Round Same Side Corner Rectangle 3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 err="1">
                  <a:solidFill>
                    <a:schemeClr val="bg1"/>
                  </a:solidFill>
                </a:rPr>
                <a:t>Седмосегментни</a:t>
              </a:r>
              <a:r>
                <a:rPr lang="sr-Cyrl-RS" sz="2400" b="1" dirty="0">
                  <a:solidFill>
                    <a:schemeClr val="bg1"/>
                  </a:solidFill>
                </a:rPr>
                <a:t> дисплеј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75610" y="1330360"/>
            <a:ext cx="11516066" cy="482518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4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излазна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Активна вредност: логичка нула (</a:t>
            </a:r>
            <a:r>
              <a:rPr lang="en-US" sz="2800" dirty="0">
                <a:solidFill>
                  <a:schemeClr val="bg1"/>
                </a:solidFill>
              </a:rPr>
              <a:t>0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Сегмент светли при активној вредности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85" y="3592333"/>
            <a:ext cx="6670291" cy="256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6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5610" y="1330360"/>
            <a:ext cx="7193551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Како би шема била прегледнија (да се сигнали не преклапају), могуће је именовати (излазне) сигнале, а затим их користи на другим деловима шеме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да исто именују оба сигнала како би се сматрали као један (исти) сигнал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Додељивање сигналу име: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sr-Cyrl-RS" sz="2400" dirty="0">
                <a:solidFill>
                  <a:schemeClr val="bg1"/>
                </a:solidFill>
              </a:rPr>
              <a:t>Десни клик на сигнал</a:t>
            </a:r>
            <a:r>
              <a:rPr lang="en-US" sz="2400" dirty="0">
                <a:solidFill>
                  <a:schemeClr val="bg1"/>
                </a:solidFill>
              </a:rPr>
              <a:t> &gt; Properties &gt; Name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5" name="Round Same Side Corner Rectangle 4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Именовање сигнала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626" y="2849563"/>
            <a:ext cx="3625099" cy="316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610" y="1330360"/>
            <a:ext cx="7193551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Уколико се неки делови понављају на шеми, поготово ако представља неку логичну целину, није лоша пракса да се од таквих делова направи модул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развити шему са дефинисаним улазним </a:t>
            </a:r>
            <a:r>
              <a:rPr lang="sr-Cyrl-RS" sz="2400" dirty="0" err="1">
                <a:solidFill>
                  <a:schemeClr val="bg1"/>
                </a:solidFill>
              </a:rPr>
              <a:t>пиновима</a:t>
            </a:r>
            <a:r>
              <a:rPr lang="sr-Cyrl-RS" sz="2400" dirty="0">
                <a:solidFill>
                  <a:schemeClr val="bg1"/>
                </a:solidFill>
              </a:rPr>
              <a:t> и излазним </a:t>
            </a:r>
            <a:r>
              <a:rPr lang="sr-Cyrl-RS" sz="2400" dirty="0" err="1">
                <a:solidFill>
                  <a:schemeClr val="bg1"/>
                </a:solidFill>
              </a:rPr>
              <a:t>пиновима</a:t>
            </a: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11" name="Round Same Side Corner Rectangle 10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модула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871" y="4077510"/>
            <a:ext cx="8406580" cy="21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9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5610" y="1330360"/>
            <a:ext cx="11486868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шему прогласити као модул: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	</a:t>
            </a:r>
            <a:r>
              <a:rPr lang="en-US" sz="2400" dirty="0">
                <a:solidFill>
                  <a:schemeClr val="bg1"/>
                </a:solidFill>
              </a:rPr>
              <a:t>File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&gt;</a:t>
            </a:r>
            <a:r>
              <a:rPr lang="en-US" sz="2400" dirty="0">
                <a:solidFill>
                  <a:schemeClr val="bg1"/>
                </a:solidFill>
              </a:rPr>
              <a:t> Create / Update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&gt;</a:t>
            </a:r>
            <a:r>
              <a:rPr lang="en-US" sz="2400" dirty="0">
                <a:solidFill>
                  <a:schemeClr val="bg1"/>
                </a:solidFill>
              </a:rPr>
              <a:t> Create Symbol File For Current File</a:t>
            </a:r>
            <a:endParaRPr lang="sr-Cyrl-R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Препоручено снимити модул у директоријум пројекта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Поступак додавања модула на 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другу шему је исти као и за остале 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компоненте (једина разлика је што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се компонента налази у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директоријуму </a:t>
            </a:r>
            <a:r>
              <a:rPr lang="en-US" sz="2400" dirty="0">
                <a:solidFill>
                  <a:schemeClr val="bg1"/>
                </a:solidFill>
              </a:rPr>
              <a:t>Project)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indent="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Ако није видљива компонента,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искористи дугме (…) како би се нашла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путања до модула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5" name="Round Same Side Corner Rectangle 4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модула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243" y="3111910"/>
            <a:ext cx="5949236" cy="311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5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Направити </a:t>
            </a:r>
            <a:r>
              <a:rPr lang="sr-Cyrl-RS" sz="2800" dirty="0" err="1">
                <a:solidFill>
                  <a:schemeClr val="bg1"/>
                </a:solidFill>
              </a:rPr>
              <a:t>четвороканални</a:t>
            </a:r>
            <a:r>
              <a:rPr lang="sr-Cyrl-RS" sz="2800" dirty="0">
                <a:solidFill>
                  <a:schemeClr val="bg1"/>
                </a:solidFill>
              </a:rPr>
              <a:t>, једнобитни </a:t>
            </a:r>
            <a:r>
              <a:rPr lang="sr-Cyrl-RS" sz="2800" dirty="0" err="1">
                <a:solidFill>
                  <a:schemeClr val="bg1"/>
                </a:solidFill>
              </a:rPr>
              <a:t>мултиплексер</a:t>
            </a:r>
            <a:r>
              <a:rPr lang="sr-Cyrl-RS" sz="2800" dirty="0">
                <a:solidFill>
                  <a:schemeClr val="bg1"/>
                </a:solidFill>
              </a:rPr>
              <a:t> - </a:t>
            </a:r>
            <a:r>
              <a:rPr lang="en-US" sz="2800" dirty="0">
                <a:solidFill>
                  <a:schemeClr val="bg1"/>
                </a:solidFill>
              </a:rPr>
              <a:t>MX (4/1)</a:t>
            </a:r>
            <a:r>
              <a:rPr lang="sr-Cyrl-RS" sz="2800" dirty="0">
                <a:solidFill>
                  <a:schemeClr val="bg1"/>
                </a:solidFill>
              </a:rPr>
              <a:t> као модул, а затим је потребно направити шему помоћу које ће се извршити тестирање направљеног модула.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прекидаче </a:t>
            </a:r>
            <a:r>
              <a:rPr lang="en-US" sz="2800" dirty="0">
                <a:solidFill>
                  <a:schemeClr val="bg1"/>
                </a:solidFill>
              </a:rPr>
              <a:t>SW3-SW0</a:t>
            </a:r>
            <a:r>
              <a:rPr lang="sr-Cyrl-RS" sz="2800" dirty="0">
                <a:solidFill>
                  <a:schemeClr val="bg1"/>
                </a:solidFill>
              </a:rPr>
              <a:t> за информационе битове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sr-Cyrl-RS" sz="2800" dirty="0" err="1">
                <a:solidFill>
                  <a:schemeClr val="bg1"/>
                </a:solidFill>
              </a:rPr>
              <a:t>дугмиће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BTN0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bg1"/>
                </a:solidFill>
              </a:rPr>
              <a:t>BTN1 </a:t>
            </a:r>
            <a:r>
              <a:rPr lang="sr-Cyrl-RS" sz="2800" dirty="0">
                <a:solidFill>
                  <a:schemeClr val="bg1"/>
                </a:solidFill>
              </a:rPr>
              <a:t>за контролне битове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bg1"/>
                </a:solidFill>
              </a:rPr>
              <a:t>LED0 </a:t>
            </a:r>
            <a:r>
              <a:rPr lang="sr-Cyrl-RS" sz="2800" dirty="0">
                <a:solidFill>
                  <a:schemeClr val="bg1"/>
                </a:solidFill>
              </a:rPr>
              <a:t>као резултат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</a:t>
              </a:r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Инсталација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511603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Altera </a:t>
            </a:r>
            <a:r>
              <a:rPr lang="en-US" sz="2800" dirty="0" err="1">
                <a:solidFill>
                  <a:schemeClr val="bg1"/>
                </a:solidFill>
              </a:rPr>
              <a:t>Quartus</a:t>
            </a:r>
            <a:r>
              <a:rPr lang="en-US" sz="2800" dirty="0">
                <a:solidFill>
                  <a:schemeClr val="bg1"/>
                </a:solidFill>
              </a:rPr>
              <a:t> II 13.1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Web Edition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ModelSim</a:t>
            </a:r>
            <a:r>
              <a:rPr lang="en-US" sz="2800" dirty="0">
                <a:solidFill>
                  <a:schemeClr val="bg1"/>
                </a:solidFill>
              </a:rPr>
              <a:t>-Altera Edition</a:t>
            </a:r>
            <a:r>
              <a:rPr lang="sr-Cyrl-RS" sz="2800" dirty="0">
                <a:solidFill>
                  <a:schemeClr val="bg1"/>
                </a:solidFill>
              </a:rPr>
              <a:t> (опционо – препоручено)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Cyclone III, Cyclone IV device support</a:t>
            </a:r>
            <a:r>
              <a:rPr lang="sr-Cyrl-RS" sz="2800" dirty="0">
                <a:solidFill>
                  <a:schemeClr val="bg1"/>
                </a:solidFill>
              </a:rPr>
              <a:t> (опционо)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Преузимање алата: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hlinkClick r:id="rId4"/>
              </a:rPr>
              <a:t>http://dl.altera.com/13.1/?edition=web</a:t>
            </a:r>
            <a:r>
              <a:rPr lang="sr-Latn-RS" sz="2400" dirty="0">
                <a:solidFill>
                  <a:schemeClr val="bg1"/>
                </a:solidFill>
              </a:rPr>
              <a:t>	(</a:t>
            </a:r>
            <a:r>
              <a:rPr lang="sr-Cyrl-RS" sz="2400" dirty="0">
                <a:solidFill>
                  <a:schemeClr val="bg1"/>
                </a:solidFill>
              </a:rPr>
              <a:t>септембар 2017.)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Потребна је регистрација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sr-Latn-RS" sz="2400" dirty="0">
                <a:solidFill>
                  <a:schemeClr val="bg1"/>
                </a:solidFill>
              </a:rPr>
              <a:t>(</a:t>
            </a:r>
            <a:r>
              <a:rPr lang="sr-Cyrl-RS" sz="2400" dirty="0">
                <a:solidFill>
                  <a:schemeClr val="bg1"/>
                </a:solidFill>
              </a:rPr>
              <a:t>није потребно коришћење студентског </a:t>
            </a:r>
            <a:r>
              <a:rPr lang="en-US" sz="2400" dirty="0">
                <a:solidFill>
                  <a:schemeClr val="bg1"/>
                </a:solidFill>
              </a:rPr>
              <a:t>mail</a:t>
            </a:r>
            <a:r>
              <a:rPr lang="sr-Cyrl-RS" sz="2400" dirty="0">
                <a:solidFill>
                  <a:schemeClr val="bg1"/>
                </a:solidFill>
              </a:rPr>
              <a:t>-а)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Windows/Linux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Величина инсталације :  око</a:t>
            </a:r>
            <a:r>
              <a:rPr lang="en-US" sz="2400" dirty="0">
                <a:solidFill>
                  <a:schemeClr val="bg1"/>
                </a:solidFill>
              </a:rPr>
              <a:t> 3GB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2941446"/>
            <a:ext cx="2000250" cy="685800"/>
          </a:xfrm>
          <a:prstGeom prst="roundRect">
            <a:avLst>
              <a:gd name="adj" fmla="val 48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1967262"/>
            <a:ext cx="2000250" cy="721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1330360"/>
            <a:ext cx="2000250" cy="45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комбинациону мрежу као модул која реализује: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a) </a:t>
            </a:r>
            <a:r>
              <a:rPr lang="sr-Cyrl-RS" sz="2800" dirty="0">
                <a:solidFill>
                  <a:schemeClr val="bg1"/>
                </a:solidFill>
              </a:rPr>
              <a:t> једнобитни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DX(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/16)</a:t>
            </a:r>
            <a:r>
              <a:rPr lang="sr-Cyrl-RS" sz="2800" dirty="0">
                <a:solidFill>
                  <a:schemeClr val="bg1"/>
                </a:solidFill>
              </a:rPr>
              <a:t> без Е</a:t>
            </a:r>
            <a:r>
              <a:rPr lang="en-US" sz="2800" dirty="0">
                <a:solidFill>
                  <a:schemeClr val="bg1"/>
                </a:solidFill>
              </a:rPr>
              <a:t>n </a:t>
            </a:r>
            <a:r>
              <a:rPr lang="sr-Cyrl-RS" sz="2800" dirty="0">
                <a:solidFill>
                  <a:schemeClr val="bg1"/>
                </a:solidFill>
              </a:rPr>
              <a:t>улаза</a:t>
            </a:r>
            <a:r>
              <a:rPr lang="en-US" sz="2800" dirty="0">
                <a:solidFill>
                  <a:schemeClr val="bg1"/>
                </a:solidFill>
              </a:rPr>
              <a:t>; </a:t>
            </a:r>
            <a:r>
              <a:rPr lang="sr-Cyrl-RS" sz="2800" dirty="0">
                <a:solidFill>
                  <a:schemeClr val="bg1"/>
                </a:solidFill>
              </a:rPr>
              <a:t>улази </a:t>
            </a:r>
            <a:r>
              <a:rPr lang="en-US" sz="2800" dirty="0">
                <a:solidFill>
                  <a:schemeClr val="bg1"/>
                </a:solidFill>
              </a:rPr>
              <a:t>SW0-SW3, SW9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б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DC(4/16)</a:t>
            </a:r>
            <a:r>
              <a:rPr lang="sr-Cyrl-RS" sz="2800" dirty="0">
                <a:solidFill>
                  <a:schemeClr val="bg1"/>
                </a:solidFill>
              </a:rPr>
              <a:t> са Е</a:t>
            </a:r>
            <a:r>
              <a:rPr lang="en-US" sz="2800" dirty="0">
                <a:solidFill>
                  <a:schemeClr val="bg1"/>
                </a:solidFill>
              </a:rPr>
              <a:t>n </a:t>
            </a:r>
            <a:r>
              <a:rPr lang="sr-Cyrl-RS" sz="2800" dirty="0">
                <a:solidFill>
                  <a:schemeClr val="bg1"/>
                </a:solidFill>
              </a:rPr>
              <a:t>улазом</a:t>
            </a:r>
            <a:r>
              <a:rPr lang="en-US" sz="2800" dirty="0">
                <a:solidFill>
                  <a:schemeClr val="bg1"/>
                </a:solidFill>
              </a:rPr>
              <a:t>; </a:t>
            </a:r>
            <a:r>
              <a:rPr lang="sr-Cyrl-RS" sz="2800" dirty="0">
                <a:solidFill>
                  <a:schemeClr val="bg1"/>
                </a:solidFill>
              </a:rPr>
              <a:t>улази </a:t>
            </a:r>
            <a:r>
              <a:rPr lang="en-US" sz="2800" dirty="0">
                <a:solidFill>
                  <a:schemeClr val="bg1"/>
                </a:solidFill>
              </a:rPr>
              <a:t>SW0-SW3, SW9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Надоградити претходно решење тако да се резултат приказује на </a:t>
            </a:r>
            <a:r>
              <a:rPr lang="sr-Cyrl-RS" sz="2800" dirty="0" err="1">
                <a:solidFill>
                  <a:schemeClr val="bg1"/>
                </a:solidFill>
              </a:rPr>
              <a:t>седмосегментном</a:t>
            </a:r>
            <a:r>
              <a:rPr lang="sr-Cyrl-RS" sz="2800" dirty="0">
                <a:solidFill>
                  <a:schemeClr val="bg1"/>
                </a:solidFill>
              </a:rPr>
              <a:t> дисплеју </a:t>
            </a:r>
            <a:r>
              <a:rPr lang="en-US" sz="2800" dirty="0">
                <a:solidFill>
                  <a:schemeClr val="bg1"/>
                </a:solidFill>
              </a:rPr>
              <a:t>HEX0.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3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5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седмобитни регистар са могућностима: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синхроног ресетовања (постављања вредности на 0)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инкрементирања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 реализацији користити </a:t>
            </a:r>
            <a:r>
              <a:rPr lang="en-US" sz="2800" dirty="0">
                <a:solidFill>
                  <a:schemeClr val="bg1"/>
                </a:solidFill>
              </a:rPr>
              <a:t>T flip-flop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4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6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секвенцијалну мрежу која приказује колико се пута (до тог тренутка) </a:t>
            </a:r>
            <a:r>
              <a:rPr lang="sr-Cyrl-RS" sz="2800" dirty="0" err="1">
                <a:solidFill>
                  <a:schemeClr val="bg1"/>
                </a:solidFill>
              </a:rPr>
              <a:t>притисло</a:t>
            </a:r>
            <a:r>
              <a:rPr lang="sr-Cyrl-RS" sz="2800" dirty="0">
                <a:solidFill>
                  <a:schemeClr val="bg1"/>
                </a:solidFill>
              </a:rPr>
              <a:t> дугме </a:t>
            </a:r>
            <a:r>
              <a:rPr lang="en-US" sz="2800" dirty="0">
                <a:solidFill>
                  <a:schemeClr val="bg1"/>
                </a:solidFill>
              </a:rPr>
              <a:t>BTN0. </a:t>
            </a:r>
            <a:r>
              <a:rPr lang="sr-Cyrl-RS" sz="2800" dirty="0">
                <a:solidFill>
                  <a:schemeClr val="bg1"/>
                </a:solidFill>
              </a:rPr>
              <a:t>Сматрати да је довољно бројати до 99 притисака. Резултат се исписује:</a:t>
            </a: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+mj-lt"/>
              <a:buAutoNum type="alphaUcPeriod"/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sr-Cyrl-RS" sz="2400" dirty="0">
                <a:solidFill>
                  <a:schemeClr val="bg1"/>
                </a:solidFill>
              </a:rPr>
              <a:t>на</a:t>
            </a:r>
            <a:r>
              <a:rPr lang="en-US" sz="2400" dirty="0">
                <a:solidFill>
                  <a:schemeClr val="bg1"/>
                </a:solidFill>
              </a:rPr>
              <a:t> LED </a:t>
            </a:r>
            <a:r>
              <a:rPr lang="sr-Cyrl-RS" sz="2400" dirty="0" err="1">
                <a:solidFill>
                  <a:schemeClr val="bg1"/>
                </a:solidFill>
              </a:rPr>
              <a:t>диодама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sr-Cyrl-RS" sz="2400" dirty="0">
                <a:solidFill>
                  <a:schemeClr val="bg1"/>
                </a:solidFill>
              </a:rPr>
              <a:t>на </a:t>
            </a:r>
            <a:r>
              <a:rPr lang="sr-Cyrl-RS" sz="2400" dirty="0" err="1">
                <a:solidFill>
                  <a:schemeClr val="bg1"/>
                </a:solidFill>
              </a:rPr>
              <a:t>седмосегментном</a:t>
            </a:r>
            <a:r>
              <a:rPr lang="sr-Cyrl-RS" sz="2400" dirty="0">
                <a:solidFill>
                  <a:schemeClr val="bg1"/>
                </a:solidFill>
              </a:rPr>
              <a:t> дисплеју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sr-Latn-RS" sz="2800" dirty="0" err="1">
                <a:solidFill>
                  <a:schemeClr val="bg1"/>
                </a:solidFill>
              </a:rPr>
              <a:t>Rising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Edge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rgbClr val="0070C0"/>
                </a:solidFill>
              </a:rPr>
              <a:t>vs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Falling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Edge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endParaRPr lang="sr-Cyrl-R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* Коју измену треба одрадити да би се бројало </a:t>
            </a:r>
            <a:r>
              <a:rPr lang="sr-Cyrl-RS" sz="2800" dirty="0" err="1">
                <a:solidFill>
                  <a:schemeClr val="bg1"/>
                </a:solidFill>
              </a:rPr>
              <a:t>одпуштање</a:t>
            </a:r>
            <a:r>
              <a:rPr lang="sr-Cyrl-RS" sz="2800" dirty="0">
                <a:solidFill>
                  <a:schemeClr val="bg1"/>
                </a:solidFill>
              </a:rPr>
              <a:t> притиснутог дугмета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</a:t>
              </a:r>
              <a:r>
                <a:rPr lang="en-US" sz="2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1) File &gt; New Project </a:t>
            </a:r>
            <a:r>
              <a:rPr lang="en-US" sz="2800" dirty="0" err="1">
                <a:solidFill>
                  <a:schemeClr val="bg1"/>
                </a:solidFill>
              </a:rPr>
              <a:t>Wizzard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пројекта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123" y="2371724"/>
            <a:ext cx="3901853" cy="304558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100763" y="1171575"/>
            <a:ext cx="0" cy="50434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455249" y="1330359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2)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329738" y="5022484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864" y="2371724"/>
            <a:ext cx="5714657" cy="3045586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5056" y="2260234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25" idx="7"/>
          </p:cNvCxnSpPr>
          <p:nvPr/>
        </p:nvCxnSpPr>
        <p:spPr>
          <a:xfrm flipH="1">
            <a:off x="411092" y="1871663"/>
            <a:ext cx="1817758" cy="45302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0"/>
          </p:cNvCxnSpPr>
          <p:nvPr/>
        </p:nvCxnSpPr>
        <p:spPr>
          <a:xfrm>
            <a:off x="7715250" y="1773245"/>
            <a:ext cx="1978819" cy="3249239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8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1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0401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3) </a:t>
            </a:r>
            <a:r>
              <a:rPr lang="sr-Cyrl-RS" sz="2800" dirty="0">
                <a:solidFill>
                  <a:schemeClr val="bg1"/>
                </a:solidFill>
              </a:rPr>
              <a:t>Унети одговарајуће податке – путања и назив пројекта</a:t>
            </a:r>
            <a:r>
              <a:rPr lang="en-US" sz="2800" dirty="0">
                <a:solidFill>
                  <a:schemeClr val="bg1"/>
                </a:solidFill>
              </a:rPr>
              <a:t> &gt;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75" y="1890763"/>
            <a:ext cx="5602645" cy="437313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5967018" y="2213929"/>
            <a:ext cx="1153367" cy="36995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274473" y="1890763"/>
            <a:ext cx="4300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Путања пројекта.</a:t>
            </a:r>
          </a:p>
          <a:p>
            <a:r>
              <a:rPr lang="sr-Cyrl-RS" dirty="0">
                <a:solidFill>
                  <a:schemeClr val="bg1"/>
                </a:solidFill>
              </a:rPr>
              <a:t>Директоријум где ће алат чувати податке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sr-Cyrl-R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74473" y="2663411"/>
            <a:ext cx="4300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Име пројекта. </a:t>
            </a:r>
          </a:p>
          <a:p>
            <a:r>
              <a:rPr lang="sr-Cyrl-RS" dirty="0">
                <a:solidFill>
                  <a:schemeClr val="bg1"/>
                </a:solidFill>
              </a:rPr>
              <a:t>Нпр. </a:t>
            </a:r>
            <a:r>
              <a:rPr lang="en-US" dirty="0">
                <a:solidFill>
                  <a:schemeClr val="bg1"/>
                </a:solidFill>
              </a:rPr>
              <a:t>LED</a:t>
            </a:r>
            <a:r>
              <a:rPr lang="sr-Cyrl-RS" dirty="0">
                <a:solidFill>
                  <a:schemeClr val="bg1"/>
                </a:solidFill>
              </a:rPr>
              <a:t>_</a:t>
            </a:r>
            <a:r>
              <a:rPr lang="en-US" dirty="0">
                <a:solidFill>
                  <a:schemeClr val="bg1"/>
                </a:solidFill>
              </a:rPr>
              <a:t>test</a:t>
            </a:r>
            <a:endParaRPr lang="sr-Cyrl-R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74473" y="3398878"/>
            <a:ext cx="4300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Оставити исто као и име пројекта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sr-Cyrl-R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930280" y="2947626"/>
            <a:ext cx="1190106" cy="526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5930280" y="3227355"/>
            <a:ext cx="1190105" cy="291719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33" idx="7"/>
          </p:cNvCxnSpPr>
          <p:nvPr/>
        </p:nvCxnSpPr>
        <p:spPr>
          <a:xfrm flipH="1">
            <a:off x="4682677" y="5270917"/>
            <a:ext cx="2175831" cy="59037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060725" y="5767139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21244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3" grpId="0"/>
      <p:bldP spid="19" grpId="0"/>
      <p:bldP spid="21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74" y="1890762"/>
            <a:ext cx="5602645" cy="437313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4) </a:t>
            </a:r>
            <a:r>
              <a:rPr lang="sr-Latn-RS" sz="2800" dirty="0" err="1">
                <a:solidFill>
                  <a:schemeClr val="bg1"/>
                </a:solidFill>
              </a:rPr>
              <a:t>Next</a:t>
            </a:r>
            <a:r>
              <a:rPr lang="sr-Cyrl-RS" sz="2800" dirty="0">
                <a:solidFill>
                  <a:schemeClr val="bg1"/>
                </a:solidFill>
              </a:rPr>
              <a:t> (не додајемо никакве додатне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датотеке)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685925" y="1766706"/>
            <a:ext cx="2577863" cy="397831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046438" y="5745017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76383" y="1890762"/>
            <a:ext cx="4906042" cy="39430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овом дијалогу могуће је додавање већ направљених датотека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Могућност дељења фајлова међу пројектима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70900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7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312" y="1890762"/>
            <a:ext cx="5583496" cy="4358190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5) </a:t>
            </a:r>
            <a:r>
              <a:rPr lang="sr-Cyrl-RS" sz="2800" dirty="0">
                <a:solidFill>
                  <a:schemeClr val="bg1"/>
                </a:solidFill>
              </a:rPr>
              <a:t>Одабрати процесор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 err="1">
                <a:solidFill>
                  <a:schemeClr val="bg1"/>
                </a:solidFill>
              </a:rPr>
              <a:t>Next</a:t>
            </a:r>
            <a:r>
              <a:rPr lang="sr-Cyrl-RS" sz="2800" dirty="0">
                <a:solidFill>
                  <a:schemeClr val="bg1"/>
                </a:solidFill>
              </a:rPr>
              <a:t> 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(прескочити корак ако се шема 							користи без процесора</a:t>
            </a:r>
            <a:r>
              <a:rPr lang="sr-Cyrl-RS" sz="2800" dirty="0">
                <a:solidFill>
                  <a:schemeClr val="bg1"/>
                </a:solidFill>
              </a:rPr>
              <a:t>!!!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sr-Cyrl-RS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76383" y="1890762"/>
            <a:ext cx="5161344" cy="435819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овом дијалогу потребно је одабрати процесор који се налази на плочици 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Family: Cyclone III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Name filter: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EP3C16F484C6(N)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Family: Cyclone V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Name filter: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5CEBA4F23C7(N)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Означити процесор у листи </a:t>
            </a:r>
            <a:r>
              <a:rPr lang="en-US" sz="2800" dirty="0">
                <a:solidFill>
                  <a:schemeClr val="bg1"/>
                </a:solidFill>
              </a:rPr>
              <a:t>&gt; Next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75358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123" y="2371724"/>
            <a:ext cx="3901853" cy="30455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5815" y="2371724"/>
            <a:ext cx="3901853" cy="3045586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6) </a:t>
            </a:r>
            <a:r>
              <a:rPr lang="sr-Cyrl-RS" sz="2800" dirty="0">
                <a:solidFill>
                  <a:schemeClr val="bg1"/>
                </a:solidFill>
              </a:rPr>
              <a:t>Оставити подразумевана подешавања </a:t>
            </a:r>
            <a:r>
              <a:rPr lang="en-US" sz="2800" dirty="0">
                <a:solidFill>
                  <a:schemeClr val="bg1"/>
                </a:solidFill>
              </a:rPr>
              <a:t>&gt;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100763" y="1171575"/>
            <a:ext cx="0" cy="50434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455249" y="1330359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7) </a:t>
            </a:r>
            <a:r>
              <a:rPr lang="sr-Cyrl-RS" sz="2800" dirty="0">
                <a:solidFill>
                  <a:schemeClr val="bg1"/>
                </a:solidFill>
              </a:rPr>
              <a:t>Генерални преглед </a:t>
            </a:r>
            <a:r>
              <a:rPr lang="en-US" sz="2800" dirty="0">
                <a:solidFill>
                  <a:schemeClr val="bg1"/>
                </a:solidFill>
              </a:rPr>
              <a:t>&gt; Finish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772652" y="5022484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455509" y="5082161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25" idx="0"/>
          </p:cNvCxnSpPr>
          <p:nvPr/>
        </p:nvCxnSpPr>
        <p:spPr>
          <a:xfrm>
            <a:off x="3533183" y="2266770"/>
            <a:ext cx="142603" cy="281539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0"/>
          </p:cNvCxnSpPr>
          <p:nvPr/>
        </p:nvCxnSpPr>
        <p:spPr>
          <a:xfrm flipH="1">
            <a:off x="10136983" y="1875501"/>
            <a:ext cx="718816" cy="314698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50023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17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8)</a:t>
            </a:r>
            <a:r>
              <a:rPr lang="sr-Cyrl-RS" sz="2800" dirty="0">
                <a:solidFill>
                  <a:schemeClr val="bg1"/>
                </a:solidFill>
              </a:rPr>
              <a:t> Пројекат је креиран и потребно је додати шему у пројекат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57725" y="1890762"/>
            <a:ext cx="7380002" cy="435819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File &gt; New &gt;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Block Diagram/Schematic File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0" y="1769921"/>
            <a:ext cx="2667000" cy="43624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56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2E75B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19879</TotalTime>
  <Words>1438</Words>
  <Application>Microsoft Office PowerPoint</Application>
  <PresentationFormat>Widescreen</PresentationFormat>
  <Paragraphs>329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SageFox</Company>
  <LinksUpToDate>false</LinksUpToDate>
  <SharedDoc>false</SharedDoc>
  <HyperlinkBase>http://sage-fox.com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 - demonstracioni cas</dc:title>
  <dc:creator>ETF</dc:creator>
  <cp:lastModifiedBy>Данко Миладиновић</cp:lastModifiedBy>
  <cp:revision>5834</cp:revision>
  <dcterms:created xsi:type="dcterms:W3CDTF">2015-12-31T02:20:12Z</dcterms:created>
  <dcterms:modified xsi:type="dcterms:W3CDTF">2021-11-15T16:24:44Z</dcterms:modified>
</cp:coreProperties>
</file>